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60" r:id="rId4"/>
    <p:sldId id="261" r:id="rId5"/>
    <p:sldId id="262" r:id="rId6"/>
    <p:sldId id="269" r:id="rId7"/>
    <p:sldId id="270" r:id="rId8"/>
    <p:sldId id="271" r:id="rId9"/>
    <p:sldId id="279" r:id="rId10"/>
    <p:sldId id="280" r:id="rId11"/>
    <p:sldId id="285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5" r:id="rId20"/>
    <p:sldId id="296" r:id="rId21"/>
    <p:sldId id="297" r:id="rId22"/>
    <p:sldId id="298" r:id="rId23"/>
    <p:sldId id="299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00" r:id="rId34"/>
    <p:sldId id="301" r:id="rId35"/>
    <p:sldId id="302" r:id="rId3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37" autoAdjust="0"/>
  </p:normalViewPr>
  <p:slideViewPr>
    <p:cSldViewPr>
      <p:cViewPr varScale="1">
        <p:scale>
          <a:sx n="108" d="100"/>
          <a:sy n="108" d="100"/>
        </p:scale>
        <p:origin x="67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552F1-948C-4522-9FC4-2A6ADE76850B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C4023-7077-44DD-AEF7-4AE8F3F500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13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C4023-7077-44DD-AEF7-4AE8F3F500A5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731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C4023-7077-44DD-AEF7-4AE8F3F500A5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517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908" y="666750"/>
            <a:ext cx="5702935" cy="8272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9708" y="1776425"/>
            <a:ext cx="10555605" cy="3610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505E39-51F9-4B73-BA2C-48EF883DA4F6}"/>
              </a:ext>
            </a:extLst>
          </p:cNvPr>
          <p:cNvSpPr txBox="1"/>
          <p:nvPr/>
        </p:nvSpPr>
        <p:spPr>
          <a:xfrm>
            <a:off x="838200" y="762000"/>
            <a:ext cx="108966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Comitê Gestor do IBS (CG-IBS), uma entidade pública com autonomia técnica e orçamentária, encarregada de gerir e coordenar o novo imposto sobre o consumo em todo o país.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que é o Comitê Gestor do IBS (CG-IBS)? 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Comitê Gestor do IBS tem sua origem prevista na Lei Complementar nº 214/2025, que instituiu o IBS e a CBS no modelo de IVA dual e determinou a criação de um órgão responsável pela gestão compartilhada do novo imposto.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Já a Lei Complementar nº 227/2026, define a estrutura, composição, orçamento e regras de funcionamento do Comitê Gestor do IBS (CG-IBS).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CG-IBS é uma entidade pública de regime especial, com autonomia técnica, administrativa, orçamentária e financeira, criada para exercer a competência compartilhada de Estados e Municípios sobre o IBS.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Sua principal função é administrar o imposto de forma centralizada e uniforme, garantindo que a arrecadação, os repasses e as fiscalizações ocorram de modo coordenado entre as esferas de governo.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Diferentemente de um órgão subordinado à União, o Comitê atua de forma independente e técnica, sem vinculação hierárquica, refletindo o novo modelo de governança fiscal introduzido pela Reforma Tributária.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657CEE-5CE3-46B3-ACA7-CFA4D3C04FEC}"/>
              </a:ext>
            </a:extLst>
          </p:cNvPr>
          <p:cNvSpPr txBox="1"/>
          <p:nvPr/>
        </p:nvSpPr>
        <p:spPr>
          <a:xfrm>
            <a:off x="1371600" y="762000"/>
            <a:ext cx="9144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O que é o Imposto sobre Bens e Serviços (IBS)</a:t>
            </a:r>
          </a:p>
          <a:p>
            <a:r>
              <a:rPr lang="pt-BR" dirty="0"/>
              <a:t>O Imposto sobre Bens e Serviços (IBS) é o novo tributo subnacional criado pela Lei Complementar nº 214/2025 como parte da Reforma Tributária do consumo.</a:t>
            </a:r>
          </a:p>
          <a:p>
            <a:endParaRPr lang="pt-BR" dirty="0"/>
          </a:p>
          <a:p>
            <a:r>
              <a:rPr lang="pt-BR" dirty="0"/>
              <a:t>Ele substituirá o ICMS (estadual) e o ISS (municipal), unificando a tributação sobre bens e serviços em um modelo moderno de imposto sobre valor agregado (IVA).</a:t>
            </a:r>
          </a:p>
          <a:p>
            <a:endParaRPr lang="pt-BR" dirty="0"/>
          </a:p>
          <a:p>
            <a:r>
              <a:rPr lang="pt-BR" dirty="0"/>
              <a:t>O IBS incidirá sobre o consumo em todas as etapas da cadeia produtiva, permitindo o crédito financeiro amplo e não cumulativo, ou seja, cada empresa pagará apenas sobre o valor que efetivamente adicionar ao produto ou serviço.</a:t>
            </a:r>
          </a:p>
          <a:p>
            <a:endParaRPr lang="pt-BR" dirty="0"/>
          </a:p>
          <a:p>
            <a:r>
              <a:rPr lang="pt-BR" dirty="0"/>
              <a:t>Como o imposto será compartilhado entre Estados, Distrito Federal e Municípios, a lei determinou a criação de um Comitê Gestor nacional para administrar a arrecadação, coordenar a fiscalização e assegurar que os repasses de receita ocorram de forma uniforme e automática.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0E0BE89-C5E2-4F41-BE8B-9741A2BCEE85}"/>
              </a:ext>
            </a:extLst>
          </p:cNvPr>
          <p:cNvSpPr txBox="1"/>
          <p:nvPr/>
        </p:nvSpPr>
        <p:spPr>
          <a:xfrm>
            <a:off x="762000" y="753563"/>
            <a:ext cx="94488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Como o Comitê Gestor do IBS foi estruturado pela lei? </a:t>
            </a:r>
          </a:p>
          <a:p>
            <a:r>
              <a:rPr lang="pt-BR" dirty="0"/>
              <a:t>A estrutura do CG-IBS foi definida de maneira detalhada pela LC 227/2026. A legislação cria um modelo de governança que preserva o equilíbrio entre Estados e Municípios e assegura decisões colegiadas.</a:t>
            </a:r>
          </a:p>
          <a:p>
            <a:endParaRPr lang="pt-BR" dirty="0"/>
          </a:p>
          <a:p>
            <a:r>
              <a:rPr lang="pt-BR" dirty="0"/>
              <a:t>Conselho Superior: instância máxima de deliberação</a:t>
            </a:r>
          </a:p>
          <a:p>
            <a:r>
              <a:rPr lang="pt-BR" dirty="0"/>
              <a:t>O Conselho Superior é o órgão máximo do CG-IBS e será composto por 54 membros titulares:</a:t>
            </a:r>
          </a:p>
          <a:p>
            <a:endParaRPr lang="pt-BR" dirty="0"/>
          </a:p>
          <a:p>
            <a:r>
              <a:rPr lang="pt-BR" dirty="0"/>
              <a:t>27 representantes dos Estados e do Distrito Federal;</a:t>
            </a:r>
          </a:p>
          <a:p>
            <a:r>
              <a:rPr lang="pt-BR" dirty="0"/>
              <a:t>27 representantes dos Municípios e do Distrito Federal.</a:t>
            </a:r>
          </a:p>
          <a:p>
            <a:r>
              <a:rPr lang="pt-BR" dirty="0"/>
              <a:t>As decisões exigem maioria entre os dois blocos (Estados e Municípios), o que garante paridade federativa. </a:t>
            </a:r>
          </a:p>
          <a:p>
            <a:endParaRPr lang="pt-BR" dirty="0"/>
          </a:p>
          <a:p>
            <a:r>
              <a:rPr lang="pt-BR" dirty="0"/>
              <a:t>O Conselho será responsável por aprovar regulamentos, regimentos internos, atos normativos e metodologias de cálculo das alíquotas do IBS, além de julgar contas e supervisionar a atuação das diretorias.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D345D66-88B5-4544-84F2-6249468D1F8D}"/>
              </a:ext>
            </a:extLst>
          </p:cNvPr>
          <p:cNvSpPr txBox="1"/>
          <p:nvPr/>
        </p:nvSpPr>
        <p:spPr>
          <a:xfrm>
            <a:off x="914400" y="753563"/>
            <a:ext cx="9982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Estrutura organizacional do CG-IBS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Conselho Superior – instância máxima de deliberação e tomada de decisões estratégicas;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Diretoria-Executiva – responsável pela execução técnica e operacional das atividades do Comitê;</a:t>
            </a: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Secretaria-Geral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– encarregada do apoio técnico-administrativo e da integração entre as áreas;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Assessoria de Relações Institucionais e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Interfederativas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– voltada à comunicação com os entes federativos e com a sociedade;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Corregedoria – responsável pela apuração e correição disciplinar de servidores e empregados públicos;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Auditoria Interna – encarregada do controle interno e da fiscalização das contas e processos administrativos.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Essa estrutura reflete o princípio de autonomia e governança compartilhada que norteia o CG-IBS. Cada órgão possui funções específicas que garantem equilíbrio entre deliberação política (via Conselho Superior) e gestão técnica (via Diretorias e órgãos de controle).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06D50A5-DB62-4D59-92A1-5915CAEB27AF}"/>
              </a:ext>
            </a:extLst>
          </p:cNvPr>
          <p:cNvSpPr txBox="1"/>
          <p:nvPr/>
        </p:nvSpPr>
        <p:spPr>
          <a:xfrm>
            <a:off x="533400" y="838200"/>
            <a:ext cx="108204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Quais são as principais competências do CG-IBS?</a:t>
            </a:r>
          </a:p>
          <a:p>
            <a:r>
              <a:rPr lang="pt-BR" dirty="0"/>
              <a:t>A lei confere ao Comitê Gestor um conjunto de funções que o tornam o órgão central de administração do IBS. Entre suas atribuições estão:</a:t>
            </a:r>
          </a:p>
          <a:p>
            <a:endParaRPr lang="pt-BR" dirty="0"/>
          </a:p>
          <a:p>
            <a:r>
              <a:rPr lang="pt-BR" dirty="0"/>
              <a:t>Arrecadação, repasse e contencioso administrativo</a:t>
            </a:r>
          </a:p>
          <a:p>
            <a:r>
              <a:rPr lang="pt-BR" dirty="0"/>
              <a:t>O CG-IBS será responsável por arrecadar o imposto, efetuar compensações automáticas de créditos e débitos, e distribuir a arrecadação entre os entes federativos de acordo com critérios constitucionais.</a:t>
            </a:r>
          </a:p>
          <a:p>
            <a:endParaRPr lang="pt-BR" dirty="0"/>
          </a:p>
          <a:p>
            <a:r>
              <a:rPr lang="pt-BR" dirty="0"/>
              <a:t>Além disso, o Comitê também terá competência para decidir o contencioso administrativo, garantindo que os processos sejam julgados de forma unificada e digitalizada, por meio de câmaras virtuais de julgamento.</a:t>
            </a:r>
          </a:p>
          <a:p>
            <a:endParaRPr lang="pt-BR" dirty="0"/>
          </a:p>
          <a:p>
            <a:r>
              <a:rPr lang="pt-BR" dirty="0"/>
              <a:t>Cooperação com a Receita Federal e a CBS</a:t>
            </a:r>
          </a:p>
          <a:p>
            <a:r>
              <a:rPr lang="pt-BR" dirty="0"/>
              <a:t>Em várias atribuições, o CG-IBS atuará em conjunto com a Secretaria da Receita Federal do Brasil, especialmente para harmonizar normas e procedimentos do IBS e da Contribuição sobre Bens e Serviços (CBS).</a:t>
            </a:r>
          </a:p>
          <a:p>
            <a:endParaRPr lang="pt-BR" dirty="0"/>
          </a:p>
          <a:p>
            <a:r>
              <a:rPr lang="pt-BR" dirty="0"/>
              <a:t>Essa integração permitirá a criação de sistemas únicos de registro, fiscalização e cobrança, evitando redundâncias e fortalecendo a interoperabilidade entre os dois tributos do modelo de IVA dual.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41D2498-A93A-4BA8-A135-38B95CA01C78}"/>
              </a:ext>
            </a:extLst>
          </p:cNvPr>
          <p:cNvSpPr txBox="1"/>
          <p:nvPr/>
        </p:nvSpPr>
        <p:spPr>
          <a:xfrm>
            <a:off x="914400" y="1066799"/>
            <a:ext cx="10287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Quais são os impactos para as empresas e a gestão fiscal?</a:t>
            </a:r>
          </a:p>
          <a:p>
            <a:r>
              <a:rPr lang="pt-BR" dirty="0"/>
              <a:t>Embora o CG-IBS não se relacione diretamente com as empresas, suas decisões terão impacto real na rotina fiscal de quem emite, apura e recolhe tributos.</a:t>
            </a:r>
          </a:p>
          <a:p>
            <a:endParaRPr lang="pt-BR" dirty="0"/>
          </a:p>
          <a:p>
            <a:r>
              <a:rPr lang="pt-BR" dirty="0"/>
              <a:t>Ao padronizar regras e centralizar a gestão do IBS, o Comitê vai definir como os processos tributários serão aplicados na prática, influenciando diretamente aspectos como:</a:t>
            </a:r>
          </a:p>
          <a:p>
            <a:endParaRPr lang="pt-BR" dirty="0"/>
          </a:p>
          <a:p>
            <a:r>
              <a:rPr lang="pt-BR" dirty="0"/>
              <a:t>As regras de apuração e compensação de créditos;</a:t>
            </a:r>
          </a:p>
          <a:p>
            <a:r>
              <a:rPr lang="pt-BR" dirty="0"/>
              <a:t>O modelo de emissão e registro dos documentos fiscais eletrônicos;</a:t>
            </a:r>
          </a:p>
          <a:p>
            <a:r>
              <a:rPr lang="pt-BR" dirty="0"/>
              <a:t>Os procedimentos de devolução e restituição de IBS;</a:t>
            </a:r>
          </a:p>
          <a:p>
            <a:r>
              <a:rPr lang="pt-BR" dirty="0"/>
              <a:t>A integração entre sistemas estaduais, municipais e federais;</a:t>
            </a:r>
          </a:p>
          <a:p>
            <a:r>
              <a:rPr lang="pt-BR" dirty="0"/>
              <a:t>Os critérios de fiscalização e cobrança automatizada.</a:t>
            </a:r>
          </a:p>
          <a:p>
            <a:endParaRPr lang="pt-BR" dirty="0"/>
          </a:p>
          <a:p>
            <a:r>
              <a:rPr lang="pt-BR" dirty="0"/>
              <a:t>Para as organizações, isso significa operar em um ambiente mais padronizado, porém altamente dependente de sistemas tecnológicos compatíveis com as diretrizes do Comitê.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535F014-BD0F-43FF-A554-C2A92E5E34C0}"/>
              </a:ext>
            </a:extLst>
          </p:cNvPr>
          <p:cNvSpPr txBox="1"/>
          <p:nvPr/>
        </p:nvSpPr>
        <p:spPr>
          <a:xfrm>
            <a:off x="1066800" y="1030562"/>
            <a:ext cx="96012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Como as empresas podem se preparar para o IBS e o Comitê Gestor?</a:t>
            </a:r>
          </a:p>
          <a:p>
            <a:r>
              <a:rPr lang="pt-BR" dirty="0"/>
              <a:t>A Reforma Tributária inaugura uma nova fase da gestão fiscal no Brasil, com a criação do Imposto sobre Bens e Serviços (IBS) e do Comitê Gestor do IBS (CG-IBS) como pilares de um sistema mais simples, transparente e integrado.</a:t>
            </a:r>
          </a:p>
          <a:p>
            <a:endParaRPr lang="pt-BR" dirty="0"/>
          </a:p>
          <a:p>
            <a:r>
              <a:rPr lang="pt-BR" dirty="0"/>
              <a:t>O período de transição exigirá adaptação contínua, e as empresas que investirem desde já em gestão fiscal eficiente e tecnologia de automação estarão mais preparadas para lidar com as novas obrigações.</a:t>
            </a:r>
          </a:p>
          <a:p>
            <a:endParaRPr lang="pt-BR" dirty="0"/>
          </a:p>
          <a:p>
            <a:r>
              <a:rPr lang="pt-BR" dirty="0"/>
              <a:t>A consolidação do CG-IBS demandará sistemas fiscais atualizados, integração de dados em tempo real e apuração automatizada de IBS e CBS, garantindo conformidade e agilidade nas operações.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pc="-10" dirty="0"/>
              <a:t>Repartição de Receitas</a:t>
            </a:r>
            <a:endParaRPr spc="-1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0BA0474-FCC4-4136-89D0-7A17E0D3E7CB}"/>
              </a:ext>
            </a:extLst>
          </p:cNvPr>
          <p:cNvSpPr txBox="1"/>
          <p:nvPr/>
        </p:nvSpPr>
        <p:spPr>
          <a:xfrm>
            <a:off x="609600" y="1600200"/>
            <a:ext cx="9601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 Reforma Tributária, promulgada com a Emenda Constitucional 132/2023, trouxe mudanças na forma como a União, os Estados, o Distrito Federal e os Municípios repartem as receitas provenientes dos tributos. Esse tema é central para compreender o pacto federativo, já que envolve tanto a autonomia financeira dos entes quanto a distribuição equilibrada de recursos.</a:t>
            </a:r>
          </a:p>
          <a:p>
            <a:endParaRPr lang="pt-BR" dirty="0"/>
          </a:p>
          <a:p>
            <a:r>
              <a:rPr lang="pt-BR" dirty="0"/>
              <a:t>Espécies de repartição de receitas tributárias após a Reforma;</a:t>
            </a:r>
          </a:p>
          <a:p>
            <a:r>
              <a:rPr lang="pt-BR" dirty="0"/>
              <a:t>Repartição tributária direta para Estados/DF após a Reforma;</a:t>
            </a:r>
          </a:p>
          <a:p>
            <a:r>
              <a:rPr lang="pt-BR" dirty="0"/>
              <a:t>Repartição tributária direta para Municípios após a Reforma;</a:t>
            </a:r>
          </a:p>
          <a:p>
            <a:r>
              <a:rPr lang="pt-BR" dirty="0"/>
              <a:t>Fundos de Participação;</a:t>
            </a:r>
          </a:p>
          <a:p>
            <a:r>
              <a:rPr lang="pt-BR" dirty="0"/>
              <a:t>Outras repartições tributárias;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529942C-31AD-4F9D-8363-2FEC929646D3}"/>
              </a:ext>
            </a:extLst>
          </p:cNvPr>
          <p:cNvSpPr txBox="1"/>
          <p:nvPr/>
        </p:nvSpPr>
        <p:spPr>
          <a:xfrm>
            <a:off x="1143000" y="892063"/>
            <a:ext cx="92964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Espécies de repartição de receitas tributárias</a:t>
            </a:r>
          </a:p>
          <a:p>
            <a:endParaRPr lang="pt-BR" dirty="0"/>
          </a:p>
          <a:p>
            <a:r>
              <a:rPr lang="pt-BR" dirty="0"/>
              <a:t>A Constituição Federal prevê duas formas principais de repartição de receitas tributárias:</a:t>
            </a:r>
          </a:p>
          <a:p>
            <a:r>
              <a:rPr lang="pt-BR" dirty="0"/>
              <a:t>Repartição direta: quando uma parcela do produto arrecadado de determinado tributo é destinada, automaticamente, a outro ente federado.</a:t>
            </a:r>
          </a:p>
          <a:p>
            <a:r>
              <a:rPr lang="pt-BR" dirty="0"/>
              <a:t>Repartição indireta (transferências obrigatórias): quando há a constituição de fundos (como os Fundos de Participação dos Estados e dos Municípios), que recebem recursos da União e os distribuem conforme critérios predefinidos.</a:t>
            </a:r>
          </a:p>
          <a:p>
            <a:r>
              <a:rPr lang="pt-BR" dirty="0"/>
              <a:t>Essa divisão garante que os entes da Federação tenham acesso a receitas mesmo sem competência para instituir determinados tributos. Repartição tributária direta para Estados/DF após a Reforma. O artigo 157 da Constituição Federal disciplina a repartição direta de receitas para os Estados/DF, não tendo sido modificado pela Reforma Tributária: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19708" y="4401388"/>
            <a:ext cx="80346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0" marR="5080" indent="-915035">
              <a:lnSpc>
                <a:spcPct val="100000"/>
              </a:lnSpc>
              <a:spcBef>
                <a:spcPts val="95"/>
              </a:spcBef>
              <a:tabLst>
                <a:tab pos="927100" algn="l"/>
              </a:tabLst>
            </a:pPr>
            <a:r>
              <a:rPr sz="2800" b="1" dirty="0">
                <a:latin typeface="Calibri"/>
                <a:cs typeface="Calibri"/>
              </a:rPr>
              <a:t>	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93A76F-5F5A-480D-8933-8BC954AC663C}"/>
              </a:ext>
            </a:extLst>
          </p:cNvPr>
          <p:cNvSpPr txBox="1"/>
          <p:nvPr/>
        </p:nvSpPr>
        <p:spPr>
          <a:xfrm>
            <a:off x="990600" y="1752600"/>
            <a:ext cx="86868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Art. 140. O CG-IBS transferirá aos Municípios o valor a eles pertencente nos termos do art. 158, caput, inciso IV, alínea “b”, da Constituição, e retido nos termos do art. 130, § 3º, desta Lei Complementar, observados os critérios de distribuição previstos no art. 158, § 2º, da Constituição.</a:t>
            </a:r>
          </a:p>
          <a:p>
            <a:r>
              <a:rPr lang="pt-BR" dirty="0"/>
              <a:t>§ 1º Do montante destinado a cada Município nos termos do caput serão deduzidos:</a:t>
            </a:r>
          </a:p>
          <a:p>
            <a:r>
              <a:rPr lang="pt-BR" dirty="0"/>
              <a:t>- o percentual destinado ao Fundeb; e</a:t>
            </a:r>
          </a:p>
          <a:p>
            <a:r>
              <a:rPr lang="pt-BR" dirty="0"/>
              <a:t>- o percentual destinado ao financiamento do CG-IBS.</a:t>
            </a:r>
          </a:p>
          <a:p>
            <a:r>
              <a:rPr lang="pt-BR" dirty="0"/>
              <a:t>§ 2º O valor apurado na forma do caput, após as deduções a que se refere o § 1º, será transferido ao Município no prazo estabelecido no art. 116, § 3º.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09E8FFE-C857-43B9-BB8B-9448BA94329C}"/>
              </a:ext>
            </a:extLst>
          </p:cNvPr>
          <p:cNvSpPr txBox="1"/>
          <p:nvPr/>
        </p:nvSpPr>
        <p:spPr>
          <a:xfrm>
            <a:off x="990600" y="1143000"/>
            <a:ext cx="8151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Distribuição da Arrecadação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0" y="958583"/>
            <a:ext cx="2641854" cy="5677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64785" y="1022095"/>
            <a:ext cx="2327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Professor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Instrutor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1808" y="1802638"/>
            <a:ext cx="10260991" cy="85696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3200" dirty="0">
                <a:latin typeface="Arial"/>
                <a:cs typeface="Arial"/>
              </a:rPr>
              <a:t>Daniel Mauricio</a:t>
            </a:r>
            <a:br>
              <a:rPr lang="pt-BR" sz="3200" dirty="0">
                <a:latin typeface="Arial"/>
                <a:cs typeface="Arial"/>
              </a:rPr>
            </a:br>
            <a:r>
              <a:rPr lang="pt-BR" sz="2000" dirty="0">
                <a:latin typeface="Arial"/>
                <a:cs typeface="Arial"/>
              </a:rPr>
              <a:t>Graduado em Letras - UFPR; Administração de Empresas - FESP; Direito - FARESC; Pós-graduado em Gestão Administrativa e Tributária – PUC/PR; Pós-Graduado em Gestão de Pessoas e Qualidade no Setor Público - SPEI; Pós-Graduado em Gestão Pública de Tecnologia da Informação – PUC/PR; Pós-Graduado em Gestão Pública – FAEL. É Auditor de Tributos Municipais da Secretaria Municipal de Finanças da Prefeitura Municipal de Curitiba; foi Diretor do Departamento de Rendas Mobiliárias da Secretaria Municipal de Finanças da Prefeitura Municipal de Curitiba; foi integrante do NAJ/SMF - Núcleo de Assessoramento Jurídico da Secretaria Municipal de Finanças de Curitiba; foi membro do CRT - Comissão de Recursos Tributários da Prefeitura Municipal de Curitiba; foi julgador tributário da Junta de Julgamento Tributário da Secretaria Municipal de Finanças da Prefeitura Municipal de Curitiba; foi integrante da Câmara Técnica Permanente da ABRASF – Associação dos Secretários de Finanças das Capitais, atualmente é Chefe de Serviços do Setor de Processos Administrativos da PMC. </a:t>
            </a:r>
            <a:br>
              <a:rPr lang="pt-BR" sz="2000" dirty="0">
                <a:latin typeface="Arial"/>
                <a:cs typeface="Arial"/>
              </a:rPr>
            </a:br>
            <a:br>
              <a:rPr lang="pt-BR" sz="20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D94883DC-A6EB-4615-9C91-D372FF5608EE}"/>
              </a:ext>
            </a:extLst>
          </p:cNvPr>
          <p:cNvSpPr txBox="1"/>
          <p:nvPr/>
        </p:nvSpPr>
        <p:spPr>
          <a:xfrm>
            <a:off x="1066800" y="1066799"/>
            <a:ext cx="93726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Imposto de Renda (IR): os Estados/DF receberão a totalidade do produto da arrecadação do IR, incidente na fonte, sobre rendimentos pagos por eles, suas autarquias e fundações que instituírem e mantiverem.</a:t>
            </a:r>
          </a:p>
          <a:p>
            <a:r>
              <a:rPr lang="pt-BR" dirty="0"/>
              <a:t>Impostos Residuais: 20% do produto da arrecadação dos impostos residuais instituídos pela União serão destinados aos Estados/DF.</a:t>
            </a:r>
          </a:p>
          <a:p>
            <a:r>
              <a:rPr lang="pt-BR" b="1" dirty="0"/>
              <a:t>Repartição tributária direta para Municípios após a Reforma. </a:t>
            </a:r>
            <a:r>
              <a:rPr lang="pt-BR" dirty="0"/>
              <a:t>O artigo 158 da Constituição disciplina a partilha para os Municípios, com alterações relevantes introduzidas pela Reforma Tributária, especialmente sobre a repartição de receitas do IBS e do IPVA de veículos aquáticos e aéreos:</a:t>
            </a:r>
          </a:p>
          <a:p>
            <a:r>
              <a:rPr lang="pt-BR" b="1" dirty="0"/>
              <a:t>Imposto de Renda (IR): </a:t>
            </a:r>
            <a:r>
              <a:rPr lang="pt-BR" dirty="0"/>
              <a:t>pertence aos Municípios a totalidade do produto da arrecadação do IR, incidente na fonte, sobre rendimentos pagos por eles, suas autarquias e fundações que instituírem e mantiverem.</a:t>
            </a:r>
          </a:p>
          <a:p>
            <a:r>
              <a:rPr lang="pt-BR" dirty="0"/>
              <a:t>ITR: caberá aos Municípios 50% do produto da arrecadação, relativamente aos imóveis neles situados, cabendo a totalidade caso os Municípios optem por cobrar e fiscalizar diretamente.</a:t>
            </a:r>
          </a:p>
          <a:p>
            <a:r>
              <a:rPr lang="pt-BR" dirty="0"/>
              <a:t>IPVA: os Municípios recebem 50% do valor arrecadado sobre a propriedade de veículos terrestres licenciados em seus territórios e, sobre a propriedade de veículos aquáticos e aéreos, cujos proprietários sejam domiciliados em seus territórios.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6A83D18-63C6-4428-91DF-27FB12611FA0}"/>
              </a:ext>
            </a:extLst>
          </p:cNvPr>
          <p:cNvSpPr txBox="1"/>
          <p:nvPr/>
        </p:nvSpPr>
        <p:spPr>
          <a:xfrm>
            <a:off x="1143000" y="685799"/>
            <a:ext cx="92202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ICMS:</a:t>
            </a:r>
            <a:r>
              <a:rPr lang="pt-BR" dirty="0"/>
              <a:t> os Municípios recebem 25% do valor arrecadado, com base nos seguintes critérios:</a:t>
            </a:r>
          </a:p>
          <a:p>
            <a:r>
              <a:rPr lang="pt-BR" dirty="0"/>
              <a:t>i) 65%, no mínimo, na proporção do valor adicionado nas operações relativas à circulação de mercadorias e nas prestações de serviços, realizadas em seus territórios. Vale ressaltar que cabe à Lei Complementar Federal definir valor adicionado;</a:t>
            </a:r>
          </a:p>
          <a:p>
            <a:r>
              <a:rPr lang="pt-BR" dirty="0" err="1"/>
              <a:t>ii</a:t>
            </a:r>
            <a:r>
              <a:rPr lang="pt-BR" dirty="0"/>
              <a:t>) até 35%, de acordo com o que dispuser lei estadual, observada a distribuição de, no mínimo, 10% com base em indicadores de melhoria nos resultados de aprendizagem e de aumento da equidade.</a:t>
            </a:r>
          </a:p>
          <a:p>
            <a:r>
              <a:rPr lang="pt-BR" dirty="0"/>
              <a:t>IBS (Imposto sobre Bens e Serviços): instituído pela EC 132/2023, terá 25% do produto da arrecadação pertencente aos Estados repartida para os Municípios, com base nos seguintes critérios:</a:t>
            </a:r>
          </a:p>
          <a:p>
            <a:r>
              <a:rPr lang="pt-BR" dirty="0"/>
              <a:t>i) 80% na proporção da população;</a:t>
            </a:r>
          </a:p>
          <a:p>
            <a:r>
              <a:rPr lang="pt-BR" dirty="0" err="1"/>
              <a:t>ii</a:t>
            </a:r>
            <a:r>
              <a:rPr lang="pt-BR" dirty="0"/>
              <a:t>) 10% com base em indicadores de melhoria nos resultados de aprendizagem e de aumento da equidade, de acordo com o que dispuser lei estadual;</a:t>
            </a:r>
          </a:p>
          <a:p>
            <a:r>
              <a:rPr lang="pt-BR" dirty="0" err="1"/>
              <a:t>iii</a:t>
            </a:r>
            <a:r>
              <a:rPr lang="pt-BR" dirty="0"/>
              <a:t>) 5% com base em indicadores de preservação ambiental, de acordo com o que dispuser lei estadual;</a:t>
            </a:r>
          </a:p>
          <a:p>
            <a:r>
              <a:rPr lang="pt-BR" dirty="0" err="1"/>
              <a:t>iv</a:t>
            </a:r>
            <a:r>
              <a:rPr lang="pt-BR" dirty="0"/>
              <a:t>) 5% em montantes iguais para todos os Municípios do Estado.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9ECB330-8809-4877-8313-03EBABB2F75F}"/>
              </a:ext>
            </a:extLst>
          </p:cNvPr>
          <p:cNvSpPr txBox="1"/>
          <p:nvPr/>
        </p:nvSpPr>
        <p:spPr>
          <a:xfrm>
            <a:off x="838200" y="914400"/>
            <a:ext cx="9829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Fundos de Participação. </a:t>
            </a:r>
          </a:p>
          <a:p>
            <a:endParaRPr lang="pt-BR" b="1" dirty="0"/>
          </a:p>
          <a:p>
            <a:r>
              <a:rPr lang="pt-BR" dirty="0"/>
              <a:t>O artigo 159, em seu inciso I, trata da transferência de receitas da União para Estados e Municípios, por meio de fundos específicos: FPE (Fundo de Participação dos Estados e do DF) e FPM (Fundo de Participação dos Municípios).</a:t>
            </a:r>
          </a:p>
          <a:p>
            <a:r>
              <a:rPr lang="pt-BR" dirty="0"/>
              <a:t>Imposto de Renda (IR), Imposto Sobre Produtos Industrializados (IPI) e Imposto Seletivo (IS): a União entregará 50% do produto da arrecadação, da seguinte forma:</a:t>
            </a:r>
          </a:p>
          <a:p>
            <a:r>
              <a:rPr lang="pt-BR" dirty="0"/>
              <a:t>i) 21,5% ao FPE;</a:t>
            </a:r>
          </a:p>
          <a:p>
            <a:r>
              <a:rPr lang="pt-BR" dirty="0" err="1"/>
              <a:t>ii</a:t>
            </a:r>
            <a:r>
              <a:rPr lang="pt-BR" dirty="0"/>
              <a:t>) 22,5% ao FPM;</a:t>
            </a:r>
          </a:p>
          <a:p>
            <a:r>
              <a:rPr lang="pt-BR" dirty="0" err="1"/>
              <a:t>iii</a:t>
            </a:r>
            <a:r>
              <a:rPr lang="pt-BR" dirty="0"/>
              <a:t>) 3% para aplicação em programas de financiamento ao setor produtivo das Regiões Norte, Nordeste e Centro-Oeste, através de suas instituições financeiras de caráter regional, de acordo com os planos regionais de desenvolvimento, ficando assegurada ao semiárido do Nordeste a metade dos recursos destinados à Região;</a:t>
            </a:r>
          </a:p>
          <a:p>
            <a:r>
              <a:rPr lang="pt-BR" dirty="0" err="1"/>
              <a:t>iv</a:t>
            </a:r>
            <a:r>
              <a:rPr lang="pt-BR" dirty="0"/>
              <a:t>) 1% ao FPM, a ser entregue no primeiro decêndio do mês de dezembro de cada ano;</a:t>
            </a:r>
          </a:p>
          <a:p>
            <a:r>
              <a:rPr lang="pt-BR" dirty="0"/>
              <a:t>v) 1% ao FPM, a ser entregue no primeiro decêndio do mês de julho de cada ano;</a:t>
            </a:r>
          </a:p>
          <a:p>
            <a:r>
              <a:rPr lang="pt-BR" dirty="0"/>
              <a:t>vi) 1% ao FPM, a ser entregue no primeiro decêndio do mês de setembro de cada ano.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25D1012-C912-4649-99CA-D558A81D9C37}"/>
              </a:ext>
            </a:extLst>
          </p:cNvPr>
          <p:cNvSpPr txBox="1"/>
          <p:nvPr/>
        </p:nvSpPr>
        <p:spPr>
          <a:xfrm>
            <a:off x="1447800" y="838200"/>
            <a:ext cx="8763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Outras repartições de receitas tributárias após a Reforma.</a:t>
            </a:r>
          </a:p>
          <a:p>
            <a:endParaRPr lang="pt-BR" b="1" dirty="0"/>
          </a:p>
          <a:p>
            <a:r>
              <a:rPr lang="pt-BR" b="1" dirty="0"/>
              <a:t> </a:t>
            </a:r>
            <a:r>
              <a:rPr lang="pt-BR" dirty="0"/>
              <a:t>O artigo 159, em seus incisos II e III, trata ainda de outras transferências de receitas da União para Estados/DF, modificadas pela EC 132/2023, que terão uma parte repassada aos Municípios:</a:t>
            </a:r>
          </a:p>
          <a:p>
            <a:r>
              <a:rPr lang="pt-BR" dirty="0"/>
              <a:t>Imposto Sobre Produtos Industrializados (IPI) e Imposto Seletivo (IS): a União entregará aos Estados/DF 10% do produto da arrecadação, proporcionalmente ao valor das respectivas exportações de produtos industrializados. Observe ainda que:</a:t>
            </a:r>
          </a:p>
          <a:p>
            <a:r>
              <a:rPr lang="pt-BR" dirty="0"/>
              <a:t>i) os Estados entregarão aos respectivos Municípios 25% dos recursos que receberem do IPI e do IS, de acordo com os critérios utilizados no art. 158 para o ICMS e para o IBS, respectivamente.</a:t>
            </a:r>
          </a:p>
          <a:p>
            <a:r>
              <a:rPr lang="pt-BR" dirty="0" err="1"/>
              <a:t>ii</a:t>
            </a:r>
            <a:r>
              <a:rPr lang="pt-BR" dirty="0"/>
              <a:t>) nenhuma unidade federada poderá receber mais de 20% do valor total a ser entregue, devendo o eventual excedente ser distribuído entre os demais participantes.</a:t>
            </a:r>
          </a:p>
          <a:p>
            <a:r>
              <a:rPr lang="pt-BR" dirty="0"/>
              <a:t>CIDE-Combustíveis: a União entregará aos Estados/DF 29% do produto da arrecadação.</a:t>
            </a:r>
          </a:p>
          <a:p>
            <a:r>
              <a:rPr lang="pt-BR" dirty="0"/>
              <a:t>i) Os Estados/DF destinarão 25% desse valor aos seus Municípios, na forma da lei que regulamenta o referido tributo.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E045C35-F369-4519-9640-C5B32DFB3645}"/>
              </a:ext>
            </a:extLst>
          </p:cNvPr>
          <p:cNvSpPr txBox="1"/>
          <p:nvPr/>
        </p:nvSpPr>
        <p:spPr>
          <a:xfrm>
            <a:off x="914400" y="762000"/>
            <a:ext cx="10287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Por fim, em seu artigo 153, a Constituição trata sobre a repartição do IOF incidente sobre o ouro definido como ativo financeiro ou instrumento cambial: 70% ao Município e 30% ao Estado, conforme a origem do ouro. </a:t>
            </a:r>
          </a:p>
          <a:p>
            <a:r>
              <a:rPr lang="pt-BR" dirty="0"/>
              <a:t>Para sintetizar os repasses das receitas tributárias após a Reforma, temos: </a:t>
            </a:r>
          </a:p>
          <a:p>
            <a:endParaRPr lang="pt-BR" dirty="0"/>
          </a:p>
          <a:p>
            <a:r>
              <a:rPr lang="pt-BR" dirty="0"/>
              <a:t>Artigo	    Destinatário	              Receita/Repartição</a:t>
            </a:r>
          </a:p>
          <a:p>
            <a:endParaRPr lang="pt-BR" dirty="0"/>
          </a:p>
          <a:p>
            <a:r>
              <a:rPr lang="pt-BR" dirty="0"/>
              <a:t>153	Estados, DF e Municípios	– 30% do IOF para os Estados/DF e 70% para os Municípios.</a:t>
            </a:r>
          </a:p>
          <a:p>
            <a:r>
              <a:rPr lang="pt-BR" dirty="0"/>
              <a:t>157	Estados e DF	– IR retido na fonte sobre rendimentos pagos pelos próprios Estados/DF.</a:t>
            </a:r>
          </a:p>
          <a:p>
            <a:r>
              <a:rPr lang="pt-BR" dirty="0"/>
              <a:t>– 20% dos impostos residuais.</a:t>
            </a:r>
          </a:p>
          <a:p>
            <a:r>
              <a:rPr lang="pt-BR" dirty="0"/>
              <a:t>158	Municípios	– IR retido na fonte sobre rendimentos pagos pelo próprio Município.</a:t>
            </a:r>
          </a:p>
          <a:p>
            <a:r>
              <a:rPr lang="pt-BR" dirty="0"/>
              <a:t>– 50% do ITR (100% se fiscalizado/cobrado pelo Município).</a:t>
            </a:r>
          </a:p>
          <a:p>
            <a:r>
              <a:rPr lang="pt-BR" dirty="0"/>
              <a:t>– 50% do IPVA.</a:t>
            </a:r>
          </a:p>
          <a:p>
            <a:r>
              <a:rPr lang="pt-BR" dirty="0"/>
              <a:t>– 25% do ICMS.</a:t>
            </a:r>
          </a:p>
          <a:p>
            <a:r>
              <a:rPr lang="pt-BR" dirty="0"/>
              <a:t>159	Fundos de Participação	– 50% do produto da arrecadação do IR e do IPI:</a:t>
            </a:r>
          </a:p>
          <a:p>
            <a:r>
              <a:rPr lang="pt-BR" dirty="0"/>
              <a:t> a) 21,5% ao FPE (Estados).</a:t>
            </a:r>
          </a:p>
          <a:p>
            <a:r>
              <a:rPr lang="pt-BR" dirty="0"/>
              <a:t> b) 22,5% ao FPM (Municípios).</a:t>
            </a:r>
          </a:p>
          <a:p>
            <a:r>
              <a:rPr lang="pt-BR" dirty="0"/>
              <a:t> c) 3% ao Fundo para Regiões Norte, Nordeste e Centro-Oeste.</a:t>
            </a:r>
          </a:p>
          <a:p>
            <a:r>
              <a:rPr lang="pt-BR" dirty="0"/>
              <a:t> d) 3% adicionais ao FPM.</a:t>
            </a:r>
          </a:p>
        </p:txBody>
      </p:sp>
    </p:spTree>
    <p:extLst>
      <p:ext uri="{BB962C8B-B14F-4D97-AF65-F5344CB8AC3E}">
        <p14:creationId xmlns:p14="http://schemas.microsoft.com/office/powerpoint/2010/main" val="1690497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BC55B9C-CF30-4FBA-B038-EF69E4BA0488}"/>
              </a:ext>
            </a:extLst>
          </p:cNvPr>
          <p:cNvSpPr txBox="1"/>
          <p:nvPr/>
        </p:nvSpPr>
        <p:spPr>
          <a:xfrm>
            <a:off x="1676400" y="761999"/>
            <a:ext cx="94488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159	Estados, DF e Municípios	– 10% do IPI e IS para Estados exportadores (25% de repasse aos Municípios).</a:t>
            </a:r>
          </a:p>
          <a:p>
            <a:r>
              <a:rPr lang="pt-BR" dirty="0"/>
              <a:t>– 29% da Cide-combustíveis para os Estados (25% de repasse aos Municípios).</a:t>
            </a:r>
          </a:p>
          <a:p>
            <a:endParaRPr lang="pt-BR" dirty="0"/>
          </a:p>
          <a:p>
            <a:r>
              <a:rPr lang="pt-BR" b="1" dirty="0"/>
              <a:t>Garantias de repasse. </a:t>
            </a:r>
            <a:r>
              <a:rPr lang="pt-BR" dirty="0"/>
              <a:t>O artigo 160 assegura que a União, os Estados, o DF e os Municípios não podem reter ou condicionar o repasse das receitas tributárias pertencentes a outros entes, não tendo sido alterado pela Reforma Tributária. Isso significa que os repasses constitucionais são automáticos e obrigatórios, não podendo ser vinculados ao cumprimento de requisitos políticos ou administrativos. Essa regra garante a efetividade da repartição e protege a autonomia financeira dos entes. Contudo, o mesmo artigo traz duas exceções. A vedação prevista não impede a União e os Estados de condicionarem a entrega de recursos:</a:t>
            </a:r>
          </a:p>
          <a:p>
            <a:r>
              <a:rPr lang="pt-BR" dirty="0"/>
              <a:t>ao pagamento de seus créditos, inclusive de suas autarquias;</a:t>
            </a:r>
          </a:p>
          <a:p>
            <a:r>
              <a:rPr lang="pt-BR" dirty="0"/>
              <a:t>ao cumprimento de limites constitucionais em matéria saúde.</a:t>
            </a:r>
          </a:p>
          <a:p>
            <a:r>
              <a:rPr lang="pt-BR" dirty="0"/>
              <a:t>Repartição de receitas tributárias após a Reforma Tributária</a:t>
            </a:r>
          </a:p>
          <a:p>
            <a:r>
              <a:rPr lang="pt-BR" dirty="0"/>
              <a:t>A repartição de receitas tributárias, modificada pela Reforma Tributária, reafirma o princípio do federalismo cooperativo. Seu objetivo é garantir que todos os entes federados tenham acesso a recursos necessários para exercer suas competências constitucionais. A compreensão dos artigos 157 a 160 da Constituição é fundamental para provas de concursos.</a:t>
            </a:r>
          </a:p>
        </p:txBody>
      </p:sp>
    </p:spTree>
    <p:extLst>
      <p:ext uri="{BB962C8B-B14F-4D97-AF65-F5344CB8AC3E}">
        <p14:creationId xmlns:p14="http://schemas.microsoft.com/office/powerpoint/2010/main" val="4106775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A06B36D-F560-46F2-A8DD-7203C1BB959D}"/>
              </a:ext>
            </a:extLst>
          </p:cNvPr>
          <p:cNvSpPr txBox="1"/>
          <p:nvPr/>
        </p:nvSpPr>
        <p:spPr>
          <a:xfrm>
            <a:off x="990600" y="838200"/>
            <a:ext cx="99822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Autonomia Municipal</a:t>
            </a:r>
          </a:p>
          <a:p>
            <a:endParaRPr lang="pt-BR" dirty="0"/>
          </a:p>
          <a:p>
            <a:r>
              <a:rPr lang="pt-BR" dirty="0"/>
              <a:t>A reforma tributária não se trata apenas de uma mudança de impostos. Para os municípios, ela representa uma prova de capacidade institucional, modernização fiscal e governança administrativa.</a:t>
            </a:r>
          </a:p>
          <a:p>
            <a:r>
              <a:rPr lang="pt-BR" dirty="0"/>
              <a:t>A reforma tributária inaugura uma das mais profundas mudanças no ordenamento fiscal brasileiro desde a CF/88. Embora o debate esteja concentrado, em grande medida, nos impactos sobre empresas, consumidores, setores econômicos e carga tributária, há um aspecto que merece atenção prioritária, apesar de pouquíssimo debatido: a capacidade dos municípios brasileiros de atravessarem a transição sem perda de eficiência, receita, autonomia operacional e segurança jurídica.</a:t>
            </a:r>
          </a:p>
          <a:p>
            <a:endParaRPr lang="pt-BR" dirty="0"/>
          </a:p>
          <a:p>
            <a:r>
              <a:rPr lang="pt-BR" dirty="0"/>
              <a:t>A substituição gradual do ISS e do ICMS pelo Imposto sobre Bens e Serviços, o IBS, ao lado da criação da Contribuição sobre Bens e Serviços, a CBS, altera não apenas a forma de tributação do consumo. Altera também a maneira como municípios precisarão se organizar para fiscalizar, planejar, arrecadar, interpretar dados, revisar sua legislação local, dialogar com contribuintes e participar de um sistema nacional mais integrado, tecnológico e compartilhado. A LC 214/25 regulamentou a primeira etapa da reforma tributária, enquanto a LC 227/26 instituiu o Comitê Gestor do IBS, responsável pela gestão e coordenação operacional do imposto compartilhado entre Estados, Distrito Federal e municípios.</a:t>
            </a:r>
          </a:p>
        </p:txBody>
      </p:sp>
    </p:spTree>
    <p:extLst>
      <p:ext uri="{BB962C8B-B14F-4D97-AF65-F5344CB8AC3E}">
        <p14:creationId xmlns:p14="http://schemas.microsoft.com/office/powerpoint/2010/main" val="3110805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69F4042-9930-440D-9784-089725360A9E}"/>
              </a:ext>
            </a:extLst>
          </p:cNvPr>
          <p:cNvSpPr txBox="1"/>
          <p:nvPr/>
        </p:nvSpPr>
        <p:spPr>
          <a:xfrm>
            <a:off x="838200" y="762000"/>
            <a:ext cx="101346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A reforma tributária como desafio municipalista</a:t>
            </a:r>
          </a:p>
          <a:p>
            <a:endParaRPr lang="pt-BR" dirty="0"/>
          </a:p>
          <a:p>
            <a:r>
              <a:rPr lang="pt-BR" dirty="0"/>
              <a:t>O novo modelo tributário desloca o eixo da tributação sobre o consumo para uma lógica de maior integração nacional. O IBS substituirá o ICMS, de competência estadual, e o ISS, de competência municipal. A CBS substituirá tributos federais incidentes sobre o consumo. Trata-se, em linhas gerais, da construção de um sistema de imposto de valor agregado dualístico (IVA dual), com um tributo federal e outro compartilhado entre Estados e municípios.</a:t>
            </a:r>
          </a:p>
          <a:p>
            <a:endParaRPr lang="pt-BR" dirty="0"/>
          </a:p>
          <a:p>
            <a:r>
              <a:rPr lang="pt-BR" dirty="0"/>
              <a:t>Para os municípios, a mudança é especialmente sensível porque o ISS sempre representou uma das principais expressões de sua autonomia tributária e, portanto, de sua capacidade arrecadatória. Mesmo com limitações constitucionais e legais, o imposto municipal sobre serviços permitia aos entes locais legislar, fiscalizar, cobrar, gerir sua dívida ativa, interpretar situações concretas e estruturar políticas de arrecadação conforme sua realidade econômica.</a:t>
            </a:r>
          </a:p>
          <a:p>
            <a:endParaRPr lang="pt-BR" dirty="0"/>
          </a:p>
          <a:p>
            <a:r>
              <a:rPr lang="pt-BR" dirty="0"/>
              <a:t>Com o IBS, essa lógica passa por uma transformação relevante. A arrecadação e a distribuição do novo imposto serão organizadas em torno de um Comitê Gestor, com participação de Estados e municípios, mas com elevado grau de padronização, integração sistêmica e coordenação nacional. Isso não significa o desaparecimento da importância dos municípios. Ao contrário: significa que a atuação municipal precisará ser mais qualificada, mais técnica e mais estratégica.</a:t>
            </a:r>
          </a:p>
        </p:txBody>
      </p:sp>
    </p:spTree>
    <p:extLst>
      <p:ext uri="{BB962C8B-B14F-4D97-AF65-F5344CB8AC3E}">
        <p14:creationId xmlns:p14="http://schemas.microsoft.com/office/powerpoint/2010/main" val="6708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89B2BE5-1E87-4415-892B-376BEDC945F0}"/>
              </a:ext>
            </a:extLst>
          </p:cNvPr>
          <p:cNvSpPr txBox="1"/>
          <p:nvPr/>
        </p:nvSpPr>
        <p:spPr>
          <a:xfrm>
            <a:off x="1295400" y="609600"/>
            <a:ext cx="9525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O risco da transição sem planejamento</a:t>
            </a:r>
          </a:p>
          <a:p>
            <a:endParaRPr lang="pt-BR" dirty="0"/>
          </a:p>
          <a:p>
            <a:r>
              <a:rPr lang="pt-BR" dirty="0"/>
              <a:t>O principal risco municipalista da reforma tributária não está apenas na mudança normativa; está na combinação entre nova legislação, baixa capacidade administrativa e ausência de planejamento local.</a:t>
            </a:r>
          </a:p>
          <a:p>
            <a:endParaRPr lang="pt-BR" dirty="0"/>
          </a:p>
          <a:p>
            <a:r>
              <a:rPr lang="pt-BR" dirty="0"/>
              <a:t>Muitos municípios brasileiros - inclusive capitais - ainda convivem com códigos tributários desatualizados, cadastros imobiliários incompletos, baixa integração entre setores, sistemas fiscais defasados, dívida ativa pouco qualificada, fiscalização reativa e procuradorias sobrecarregadas. Em um ambiente tributário tradicional, essas limitações já produzem perda de arrecadação e insegurança jurídica. No novo modelo, tendem a se tornar ainda mais graves.</a:t>
            </a:r>
          </a:p>
          <a:p>
            <a:endParaRPr lang="pt-BR" dirty="0"/>
          </a:p>
          <a:p>
            <a:r>
              <a:rPr lang="pt-BR" dirty="0"/>
              <a:t>A reforma tributária exigirá que os municípios operem dentro de um ecossistema mais tecnológico, padronizado e orientado por dados. Isso significa que a qualidade da informação fiscal passará a ser tão importante quanto a existência da norma. municípios que não possuem cadastro econômico confiável, integração entre alvarás, notas fiscais, dívida ativa, fiscalização, contabilidade e procuradoria terão mais dificuldade para acompanhar a transição, identificar perdas, corrigir distorções e defender seus interesses.</a:t>
            </a:r>
          </a:p>
          <a:p>
            <a:r>
              <a:rPr lang="pt-BR" dirty="0"/>
              <a:t>https://www.migalhas.com.br/depeso/457506/municipios-na-reforma-tributaria-o-risco-de-uma-transicao</a:t>
            </a:r>
          </a:p>
        </p:txBody>
      </p:sp>
    </p:spTree>
    <p:extLst>
      <p:ext uri="{BB962C8B-B14F-4D97-AF65-F5344CB8AC3E}">
        <p14:creationId xmlns:p14="http://schemas.microsoft.com/office/powerpoint/2010/main" val="124081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EFEFB70-2FFF-4A35-BBB9-B17F44782467}"/>
              </a:ext>
            </a:extLst>
          </p:cNvPr>
          <p:cNvSpPr txBox="1"/>
          <p:nvPr/>
        </p:nvSpPr>
        <p:spPr>
          <a:xfrm>
            <a:off x="1143000" y="990600"/>
            <a:ext cx="93726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Fundos de Compensação</a:t>
            </a:r>
          </a:p>
          <a:p>
            <a:endParaRPr lang="pt-BR" dirty="0"/>
          </a:p>
          <a:p>
            <a:r>
              <a:rPr lang="pt-BR" dirty="0"/>
              <a:t>A reforma tributária do consumo não é apenas um redesenho de bases, competências e fluxos. É, sobretudo, uma transição institucional que afeta decisões econômicas tomadas sob regras anteriores.</a:t>
            </a:r>
          </a:p>
          <a:p>
            <a:endParaRPr lang="pt-BR" dirty="0"/>
          </a:p>
          <a:p>
            <a:r>
              <a:rPr lang="pt-BR" dirty="0"/>
              <a:t>Nesse contexto, o Fundo de Compensação de Benefícios Fiscais (ou financeiro-fiscais) de ICMS surge para mitigar os prejuízos suportados por empresas que realizaram investimentos estruturados com base em incentivos estaduais, mediante compensação financeira decorrente da substituição do ICMS pelo IBS.</a:t>
            </a:r>
          </a:p>
          <a:p>
            <a:endParaRPr lang="pt-BR" dirty="0"/>
          </a:p>
          <a:p>
            <a:r>
              <a:rPr lang="pt-BR" dirty="0"/>
              <a:t>A publicação da Portaria RFB nº 635/2025, disciplinando a habilitação (com janela de 1º/1/2026 a 31/12/2028), é um avanço relevante. Mas a existência do “caminho” procedimental não resolve, por si, o principal desafio: fazer do fundo um mecanismo de transição protetiva, com critérios claros e estáveis, preservando a proteção da confiança e reduzindo estímulos à litigiosidade.</a:t>
            </a:r>
          </a:p>
          <a:p>
            <a:endParaRPr lang="pt-BR" dirty="0"/>
          </a:p>
          <a:p>
            <a:r>
              <a:rPr lang="pt-BR" dirty="0"/>
              <a:t>O que está em jogo: confiança como proteção de expectativas e como credibilidade do sistema</a:t>
            </a:r>
          </a:p>
        </p:txBody>
      </p:sp>
    </p:spTree>
    <p:extLst>
      <p:ext uri="{BB962C8B-B14F-4D97-AF65-F5344CB8AC3E}">
        <p14:creationId xmlns:p14="http://schemas.microsoft.com/office/powerpoint/2010/main" val="368854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F85B112-8F47-4774-AC27-64B0712A37E0}"/>
              </a:ext>
            </a:extLst>
          </p:cNvPr>
          <p:cNvSpPr txBox="1"/>
          <p:nvPr/>
        </p:nvSpPr>
        <p:spPr>
          <a:xfrm>
            <a:off x="1066800" y="685800"/>
            <a:ext cx="97536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Mudanças tributárias profundas prometem racionalidade, simplificação e neutralidade. Ainda assim, é pouco realista esperar que a transição ocorra sem fricções, seja pela complexidade inerente às relações tributárias, seja em razão de um sistema historicamente marcado por guerra fiscal e interpretações restritivas das autoridades fiscais.</a:t>
            </a:r>
          </a:p>
          <a:p>
            <a:endParaRPr lang="pt-BR" sz="1600" dirty="0"/>
          </a:p>
          <a:p>
            <a:r>
              <a:rPr lang="pt-BR" sz="1600" dirty="0"/>
              <a:t>O debate não se limita ao procedimento da habilitação à compensação, pois o cerne da questão reside na forma como o Estado administrará a transição sem produzir efeitos retrospectivos desleais capazes de afetar planos econômicos formados sob um regime anterior.</a:t>
            </a:r>
          </a:p>
          <a:p>
            <a:endParaRPr lang="pt-BR" sz="1600" dirty="0"/>
          </a:p>
          <a:p>
            <a:r>
              <a:rPr lang="pt-BR" sz="1600" dirty="0"/>
              <a:t>A proteção da confiança, na formulação sistematizada por Rômulo Cristiano Coutinho da Silva,  ajuda a organizar o problema em duas dimensões:</a:t>
            </a:r>
          </a:p>
          <a:p>
            <a:endParaRPr lang="pt-BR" sz="1600" dirty="0"/>
          </a:p>
          <a:p>
            <a:r>
              <a:rPr lang="pt-BR" sz="1600" dirty="0"/>
              <a:t>– Dimensão subjetiva: tutela de expectativas legítimas de agentes que orientaram condutas (investimentos, expansão, localização de plantas, cadeias logísticas) com base em regras vigentes à época.</a:t>
            </a:r>
          </a:p>
          <a:p>
            <a:endParaRPr lang="pt-BR" sz="1600" dirty="0"/>
          </a:p>
          <a:p>
            <a:r>
              <a:rPr lang="pt-BR" sz="1600" dirty="0"/>
              <a:t>– Dimensão objetiva: preservação da credibilidade do sistema tributário como referência confiável para decisões futuras.</a:t>
            </a:r>
          </a:p>
          <a:p>
            <a:endParaRPr lang="pt-BR" sz="1600" dirty="0"/>
          </a:p>
          <a:p>
            <a:r>
              <a:rPr lang="pt-BR" sz="1600" dirty="0"/>
              <a:t>Se o fundo for percebido como formalmente promissor, mas materialmente inacessível (por incerteza metodológica, instabilidade de critérios ou decisões erráticas), haverá </a:t>
            </a:r>
            <a:r>
              <a:rPr lang="pt-BR" sz="1600" dirty="0" err="1"/>
              <a:t>descredibilização</a:t>
            </a:r>
            <a:r>
              <a:rPr lang="pt-BR" sz="1600" dirty="0"/>
              <a:t> de parte da reforma.</a:t>
            </a:r>
          </a:p>
        </p:txBody>
      </p:sp>
    </p:spTree>
    <p:extLst>
      <p:ext uri="{BB962C8B-B14F-4D97-AF65-F5344CB8AC3E}">
        <p14:creationId xmlns:p14="http://schemas.microsoft.com/office/powerpoint/2010/main" val="469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CE8D732-19ED-43DB-8412-CD53CD662486}"/>
              </a:ext>
            </a:extLst>
          </p:cNvPr>
          <p:cNvSpPr txBox="1"/>
          <p:nvPr/>
        </p:nvSpPr>
        <p:spPr>
          <a:xfrm>
            <a:off x="1295400" y="990600"/>
            <a:ext cx="9448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 Portaria RFB nº 635/2025 é começo — mas a disputa central ainda está por vir</a:t>
            </a:r>
          </a:p>
          <a:p>
            <a:r>
              <a:rPr lang="pt-BR" dirty="0"/>
              <a:t>A portaria organiza a fase de habilitação, define cronograma e requisitos. Isso reduz o “vácuo” inicial e oferece um ponto de partida.</a:t>
            </a:r>
          </a:p>
          <a:p>
            <a:endParaRPr lang="pt-BR" dirty="0"/>
          </a:p>
          <a:p>
            <a:r>
              <a:rPr lang="pt-BR" dirty="0"/>
              <a:t>Apesar disso, a compensação efetiva, prevista para iniciar a partir de 2029, depende de regulamentações complementares e, principalmente, de um conjunto de escolhas administrativas que determinará se o mecanismo operará com:</a:t>
            </a:r>
          </a:p>
          <a:p>
            <a:endParaRPr lang="pt-BR" dirty="0"/>
          </a:p>
          <a:p>
            <a:r>
              <a:rPr lang="pt-BR" dirty="0"/>
              <a:t>– previsibilidade (o contribuinte consegue antecipar o resultado provável?),</a:t>
            </a:r>
          </a:p>
          <a:p>
            <a:endParaRPr lang="pt-BR" dirty="0"/>
          </a:p>
          <a:p>
            <a:r>
              <a:rPr lang="pt-BR" dirty="0"/>
              <a:t>– estabilidade (o método não muda a cada rodada?), e</a:t>
            </a:r>
          </a:p>
          <a:p>
            <a:endParaRPr lang="pt-BR" dirty="0"/>
          </a:p>
          <a:p>
            <a:r>
              <a:rPr lang="pt-BR" dirty="0"/>
              <a:t>– coerência decisória (casos equivalentes recebem tratamento equivalente?).</a:t>
            </a:r>
          </a:p>
          <a:p>
            <a:endParaRPr lang="pt-BR" dirty="0"/>
          </a:p>
          <a:p>
            <a:r>
              <a:rPr lang="pt-BR" dirty="0"/>
              <a:t>Em outras palavras, a portaria abre a porta, mas a travessia da ponte exigirá regras de tráfego que ainda não estão plenamente definidas.</a:t>
            </a:r>
          </a:p>
        </p:txBody>
      </p:sp>
    </p:spTree>
    <p:extLst>
      <p:ext uri="{BB962C8B-B14F-4D97-AF65-F5344CB8AC3E}">
        <p14:creationId xmlns:p14="http://schemas.microsoft.com/office/powerpoint/2010/main" val="2424944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D67A5FD-06CA-4078-AF33-F59BAE33EF50}"/>
              </a:ext>
            </a:extLst>
          </p:cNvPr>
          <p:cNvSpPr txBox="1"/>
          <p:nvPr/>
        </p:nvSpPr>
        <p:spPr>
          <a:xfrm>
            <a:off x="1524000" y="685799"/>
            <a:ext cx="9144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Conclusão:</a:t>
            </a:r>
            <a:r>
              <a:rPr lang="pt-BR" dirty="0"/>
              <a:t> a legitimidade do fundo depende menos da promessa e mais da execução</a:t>
            </a:r>
          </a:p>
          <a:p>
            <a:r>
              <a:rPr lang="pt-BR" dirty="0"/>
              <a:t>O fundo de compensação é, em teoria, uma ponte necessária entre sistemas jurídico-tributários. Mas pontes se medem por sua capacidade de suportar tráfego com segurança, e não apenas por seu desenho teórico.</a:t>
            </a:r>
          </a:p>
          <a:p>
            <a:endParaRPr lang="pt-BR" dirty="0"/>
          </a:p>
          <a:p>
            <a:r>
              <a:rPr lang="pt-BR" dirty="0"/>
              <a:t>Para que o mecanismo cumpra sua função de transição protetiva, três condições se tornam decisivas:</a:t>
            </a:r>
          </a:p>
          <a:p>
            <a:endParaRPr lang="pt-BR" dirty="0"/>
          </a:p>
          <a:p>
            <a:r>
              <a:rPr lang="pt-BR" dirty="0"/>
              <a:t>– Regulamentação completa e estável, especialmente sobre repercussão econômica e dinâmica de compensação a partir de 2029.</a:t>
            </a:r>
          </a:p>
          <a:p>
            <a:endParaRPr lang="pt-BR" dirty="0"/>
          </a:p>
          <a:p>
            <a:r>
              <a:rPr lang="pt-BR" dirty="0"/>
              <a:t>– Capacidade operacional e transparência, com orientação clara, prazos razoáveis e respostas consistentes.</a:t>
            </a:r>
          </a:p>
          <a:p>
            <a:endParaRPr lang="pt-BR" dirty="0"/>
          </a:p>
          <a:p>
            <a:r>
              <a:rPr lang="pt-BR" dirty="0"/>
              <a:t>– Coerência decisória e motivação, evitando “loteria administrativa” e reduzindo estímulos à judicialização.</a:t>
            </a:r>
          </a:p>
          <a:p>
            <a:endParaRPr lang="pt-BR" dirty="0"/>
          </a:p>
          <a:p>
            <a:r>
              <a:rPr lang="pt-BR" dirty="0"/>
              <a:t>No fim, o que estará em teste é a própria capacidade do sistema de realizar uma transformação estrutural sem destruir expectativas legítimas e comprometer a credibilidade institucional do ordenamento.</a:t>
            </a:r>
          </a:p>
        </p:txBody>
      </p:sp>
    </p:spTree>
    <p:extLst>
      <p:ext uri="{BB962C8B-B14F-4D97-AF65-F5344CB8AC3E}">
        <p14:creationId xmlns:p14="http://schemas.microsoft.com/office/powerpoint/2010/main" val="1613177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8"/>
            <a:ext cx="12191999" cy="685672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962655" y="3035807"/>
            <a:ext cx="347980" cy="494030"/>
          </a:xfrm>
          <a:custGeom>
            <a:avLst/>
            <a:gdLst/>
            <a:ahLst/>
            <a:cxnLst/>
            <a:rect l="l" t="t" r="r" b="b"/>
            <a:pathLst>
              <a:path w="347979" h="494029">
                <a:moveTo>
                  <a:pt x="347471" y="0"/>
                </a:moveTo>
                <a:lnTo>
                  <a:pt x="0" y="0"/>
                </a:lnTo>
                <a:lnTo>
                  <a:pt x="0" y="493775"/>
                </a:lnTo>
                <a:lnTo>
                  <a:pt x="347471" y="493775"/>
                </a:lnTo>
                <a:lnTo>
                  <a:pt x="347471" y="0"/>
                </a:lnTo>
                <a:close/>
              </a:path>
            </a:pathLst>
          </a:custGeom>
          <a:solidFill>
            <a:srgbClr val="2D3A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56686" y="2848178"/>
            <a:ext cx="3822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b="1" spc="-5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pc="-10" dirty="0"/>
              <a:t>conteúdo</a:t>
            </a:r>
            <a:r>
              <a:rPr lang="pt-BR" spc="-180" dirty="0"/>
              <a:t> </a:t>
            </a:r>
            <a:r>
              <a:rPr lang="pt-BR" spc="-10" dirty="0"/>
              <a:t>Programático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707237" y="1970024"/>
            <a:ext cx="10553700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0515" indent="-297815">
              <a:lnSpc>
                <a:spcPct val="100000"/>
              </a:lnSpc>
              <a:spcBef>
                <a:spcPts val="105"/>
              </a:spcBef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Fim da Guerra Fiscal</a:t>
            </a:r>
            <a:endParaRPr sz="3200" dirty="0">
              <a:latin typeface="Calibri"/>
              <a:cs typeface="Calibri"/>
            </a:endParaRPr>
          </a:p>
          <a:p>
            <a:pPr marL="310515" indent="-297815">
              <a:lnSpc>
                <a:spcPct val="100000"/>
              </a:lnSpc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O Comitê Gestor do IBS e CBS</a:t>
            </a:r>
            <a:endParaRPr sz="3200" dirty="0">
              <a:latin typeface="Calibri"/>
              <a:cs typeface="Calibri"/>
            </a:endParaRPr>
          </a:p>
          <a:p>
            <a:pPr marL="310515" indent="-297815">
              <a:lnSpc>
                <a:spcPct val="100000"/>
              </a:lnSpc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Repartição de Receitas</a:t>
            </a:r>
            <a:endParaRPr sz="3200" dirty="0">
              <a:latin typeface="Calibri"/>
              <a:cs typeface="Calibri"/>
            </a:endParaRPr>
          </a:p>
          <a:p>
            <a:pPr marL="311150" indent="-298450">
              <a:lnSpc>
                <a:spcPct val="100000"/>
              </a:lnSpc>
              <a:buAutoNum type="arabicPlain"/>
              <a:tabLst>
                <a:tab pos="311150" algn="l"/>
              </a:tabLst>
            </a:pPr>
            <a:r>
              <a:rPr lang="pt-BR" sz="3200" b="1" spc="-10" dirty="0">
                <a:solidFill>
                  <a:srgbClr val="001F5F"/>
                </a:solidFill>
                <a:latin typeface="Calibri"/>
                <a:cs typeface="Calibri"/>
              </a:rPr>
              <a:t>Autonomia Municipal</a:t>
            </a:r>
          </a:p>
          <a:p>
            <a:pPr marL="311150" indent="-298450">
              <a:lnSpc>
                <a:spcPct val="100000"/>
              </a:lnSpc>
              <a:buAutoNum type="arabicPlain"/>
              <a:tabLst>
                <a:tab pos="311150" algn="l"/>
              </a:tabLst>
            </a:pPr>
            <a:r>
              <a:rPr lang="pt-BR" sz="3200" b="1" spc="-10" dirty="0">
                <a:solidFill>
                  <a:srgbClr val="001F5F"/>
                </a:solidFill>
                <a:latin typeface="Calibri"/>
                <a:cs typeface="Calibri"/>
              </a:rPr>
              <a:t>Fundos de Compensação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Reforma</a:t>
            </a:r>
            <a:r>
              <a:rPr spc="-125" dirty="0"/>
              <a:t> </a:t>
            </a:r>
            <a:r>
              <a:rPr dirty="0"/>
              <a:t>até</a:t>
            </a:r>
            <a:r>
              <a:rPr spc="-105" dirty="0"/>
              <a:t> </a:t>
            </a:r>
            <a:r>
              <a:rPr dirty="0"/>
              <a:t>o</a:t>
            </a:r>
            <a:r>
              <a:rPr spc="-110" dirty="0"/>
              <a:t> </a:t>
            </a:r>
            <a:r>
              <a:rPr spc="-10" dirty="0"/>
              <a:t>momento!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237" y="1970024"/>
            <a:ext cx="10553065" cy="3445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265" algn="l"/>
              </a:tabLst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Emenda</a:t>
            </a:r>
            <a:r>
              <a:rPr sz="3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Constitucional</a:t>
            </a:r>
            <a:r>
              <a:rPr sz="32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n.º</a:t>
            </a:r>
            <a:r>
              <a:rPr sz="3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132/2023</a:t>
            </a:r>
            <a:endParaRPr sz="3200" dirty="0">
              <a:latin typeface="Calibri"/>
              <a:cs typeface="Calibri"/>
            </a:endParaRPr>
          </a:p>
          <a:p>
            <a:pPr marL="469900" marR="5080" indent="-457200">
              <a:lnSpc>
                <a:spcPct val="100000"/>
              </a:lnSpc>
              <a:spcBef>
                <a:spcPts val="3840"/>
              </a:spcBef>
              <a:buFont typeface="Arial"/>
              <a:buChar char="•"/>
              <a:tabLst>
                <a:tab pos="469900" algn="l"/>
                <a:tab pos="1111250" algn="l"/>
                <a:tab pos="3795395" algn="l"/>
                <a:tab pos="4462780" algn="l"/>
                <a:tab pos="6245860" algn="l"/>
                <a:tab pos="7721600" algn="l"/>
                <a:tab pos="9354185" algn="l"/>
                <a:tab pos="9723120" algn="l"/>
              </a:tabLst>
            </a:pP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Complementar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n.º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214/2025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(Institui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IBS/CBS)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endParaRPr lang="pt-BR" sz="3200" b="1" dirty="0">
              <a:solidFill>
                <a:srgbClr val="001F5F"/>
              </a:solidFill>
              <a:latin typeface="Calibri"/>
              <a:cs typeface="Calibri"/>
            </a:endParaRPr>
          </a:p>
          <a:p>
            <a:pPr marL="469900" marR="5080" indent="-457200">
              <a:lnSpc>
                <a:spcPct val="100000"/>
              </a:lnSpc>
              <a:spcBef>
                <a:spcPts val="3840"/>
              </a:spcBef>
              <a:buFont typeface="Arial"/>
              <a:buChar char="•"/>
              <a:tabLst>
                <a:tab pos="469900" algn="l"/>
                <a:tab pos="1111250" algn="l"/>
                <a:tab pos="3795395" algn="l"/>
                <a:tab pos="4462780" algn="l"/>
                <a:tab pos="6245860" algn="l"/>
                <a:tab pos="7721600" algn="l"/>
                <a:tab pos="9354185" algn="l"/>
                <a:tab pos="9723120" algn="l"/>
              </a:tabLst>
            </a:pPr>
            <a:r>
              <a:rPr lang="pt-BR" sz="3200" b="1" spc="-25" dirty="0">
                <a:solidFill>
                  <a:srgbClr val="001F5F"/>
                </a:solidFill>
                <a:latin typeface="Calibri"/>
                <a:cs typeface="Calibri"/>
              </a:rPr>
              <a:t>Lei </a:t>
            </a:r>
            <a:r>
              <a:rPr lang="pt-BR" sz="3200" b="1" spc="-25" dirty="0" err="1">
                <a:solidFill>
                  <a:srgbClr val="001F5F"/>
                </a:solidFill>
                <a:latin typeface="Calibri"/>
                <a:cs typeface="Calibri"/>
              </a:rPr>
              <a:t>Compementar</a:t>
            </a:r>
            <a:r>
              <a:rPr lang="pt-BR" sz="3200" b="1" spc="-25" dirty="0">
                <a:solidFill>
                  <a:srgbClr val="001F5F"/>
                </a:solidFill>
                <a:latin typeface="Calibri"/>
                <a:cs typeface="Calibri"/>
              </a:rPr>
              <a:t> 227/2026</a:t>
            </a:r>
            <a:endParaRPr sz="3200" dirty="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3840"/>
              </a:spcBef>
              <a:buFont typeface="Arial"/>
              <a:buChar char="•"/>
              <a:tabLst>
                <a:tab pos="469265" algn="l"/>
              </a:tabLst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Regulamentações</a:t>
            </a:r>
            <a:r>
              <a:rPr sz="3200" b="1" spc="-1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diversas...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pc="-10" dirty="0"/>
              <a:t>Fim da Guerra Fiscal </a:t>
            </a:r>
            <a:endParaRPr spc="-1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C425F59-9BAA-467F-96BE-7C225E77A972}"/>
              </a:ext>
            </a:extLst>
          </p:cNvPr>
          <p:cNvSpPr txBox="1"/>
          <p:nvPr/>
        </p:nvSpPr>
        <p:spPr>
          <a:xfrm>
            <a:off x="514908" y="1493977"/>
            <a:ext cx="1022929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Fato de o ICMS e o ISS terem sido substituídos não significa que a lógica de competição federativa desapareceu.</a:t>
            </a:r>
          </a:p>
          <a:p>
            <a:r>
              <a:rPr lang="pt-BR" dirty="0"/>
              <a:t>A aprovação da reforma tributária foi celebrada como o marco do fim da guerra fiscal entre os estados. A substituição do ICMS e do ISS pelo Imposto sobre Bens e Serviços (IBS), com alíquotas uniformes e incidência no destino, promete encerrar décadas de disputas por benefícios que distorciam a concorrência e fragilizavam a arrecadação.</a:t>
            </a:r>
          </a:p>
          <a:p>
            <a:endParaRPr lang="pt-BR" dirty="0"/>
          </a:p>
          <a:p>
            <a:r>
              <a:rPr lang="pt-BR" dirty="0"/>
              <a:t>A chamada “guerra fiscal” não surgiu do nada. Desde os anos 1990, com a Lei Kandir e incentivos voltados às indústrias e centros de distribuição, Estados passaram a competir oferecendo descontos, isenções e regimes especiais. O resultado: decisões judiciais, conflitos políticos e insegurança jurídica para empresas e governos.</a:t>
            </a:r>
          </a:p>
          <a:p>
            <a:endParaRPr lang="pt-BR" dirty="0"/>
          </a:p>
          <a:p>
            <a:r>
              <a:rPr lang="pt-BR" dirty="0"/>
              <a:t>De fato, sob a lógica do novo sistema, não haverá mais espaço para a diferenciação de alíquotas estaduais. A uniformização põe fim à competição tributária interestadual que tantas vezes gerou litígios e longas batalhas nos tribunais. Em tese, ganha o país: empresas escolhem onde se instalar a partir de critérios mais racionais, como infraestrutura e logística, e não pela “promoção fiscal” de determinado estado.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165B057-5C09-40FD-83E8-51BB23E767CF}"/>
              </a:ext>
            </a:extLst>
          </p:cNvPr>
          <p:cNvSpPr txBox="1"/>
          <p:nvPr/>
        </p:nvSpPr>
        <p:spPr>
          <a:xfrm>
            <a:off x="838200" y="1219201"/>
            <a:ext cx="8686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Mas se a guerra fiscal do ICMS tende a desaparecer, será que a disputa entre os entes federativos realmente chegou ao fim? É provável que não. Estados e municípios não abrirão mão de buscar instrumentos para atrair investimentos, e, com a perda dessa poderosa ferramenta, outros caminhos começam a se desenhar.</a:t>
            </a:r>
          </a:p>
          <a:p>
            <a:endParaRPr lang="pt-BR" dirty="0"/>
          </a:p>
          <a:p>
            <a:r>
              <a:rPr lang="pt-BR" dirty="0"/>
              <a:t>No campo estadual, é razoável esperar uma intensificação dos incentivos não tributários: terrenos subsidiados, linhas de crédito favorecidas por bancos estaduais, investimentos em capacitação de mão de obra e melhorias logísticas direcionadas. A competição continuará, apenas em outras bases.</a:t>
            </a:r>
          </a:p>
          <a:p>
            <a:endParaRPr lang="pt-BR" dirty="0"/>
          </a:p>
          <a:p>
            <a:r>
              <a:rPr lang="pt-BR" dirty="0"/>
              <a:t>Já no âmbito municipal, a questão pode ser ainda mais delicada. Tributos como o IPTU e o ITBI não foram abarcados pela reforma. Nada impede que municípios, em busca de indústrias, centros de distribuição ou novos empreendimentos imobiliários, passem a conceder reduções expressivas, isenções ou benefícios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E6E61AFE-DEFD-461A-8816-7EDEA8263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447799"/>
            <a:ext cx="11049000" cy="4154984"/>
          </a:xfrm>
        </p:spPr>
        <p:txBody>
          <a:bodyPr/>
          <a:lstStyle/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vinculados a esses impostos. Na prática, podemos assistir ao surgimento de uma “guerra fiscal municipal”, com prefeitos disputando investimentos a partir de incentivos em tributos locais.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Mais do que uma iniciativa espontânea dos municípios, é possível que os próprios estados passem a utilizar as prefeituras como “braço auxiliar” nessa nova lógica competitiva. Por meio de acordos políticos e parcerias institucionais, incentivos municipais em tributos como IPTU e ITBI podem se transformar em ferramenta indireta dos estados para continuar atraindo empresas e investimentos.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Nesse cenário, a guerra fiscal não desaparece: apenas se reorganiza em camadas, com os municípios desempenhando o papel de protagonistas formais de uma disputa arquitetada em nível estadual.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A reforma tributária resolve um problema histórico, mas abre espaço para novas tensões. A guerra fiscal, ao que tudo indica, não se extingue: apenas se reinventa. Cabe agora ao legislador, ao Judiciário e aos próprios contribuintes vigiar de perto como estados e municípios usarão suas ferramentas para atrair investimentos, a fim de evitar que velhos desequilíbrios ressurgem sob novas roupagens.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4908" y="858977"/>
            <a:ext cx="93148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dirty="0"/>
              <a:t>Comitê Gestor do IBS e CBS  </a:t>
            </a:r>
            <a:endParaRPr spc="-1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38200" y="1752600"/>
            <a:ext cx="10668000" cy="50199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A criação do Comitê Gestor do Imposto sobre Bens e Serviços (CG-IBS) marca uma nova etapa na governança fiscal do país. 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Seu funcionamento está previsto na LC 227/2026, o órgão será responsável por administrar o novo Imposto sobre Bens e Serviços (IBS), tributo que substituirá o ICMS e o ISS a partir de 2033 e por coordenar a atuação conjunta de Estados, Distrito Federal e Municípios.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A instituição desse comitê é uma das medidas centrais para garantir que a Reforma Tributária do consumo funcione de maneira uniforme, transparente e integrada.  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endParaRPr lang="pt-BR" sz="1800" dirty="0"/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que é um comitê gestor e qual é o seu papel na administração pública?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Um comitê gestor é uma instância colegiada criada para coordenar políticas, padronizar normas e promover integração entre diferentes órgãos ou esferas de governo.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Seu objetivo é assegurar que decisões estratégicas sejam tomadas de forma conjunta, especialmente quando há competências compartilhadas — como ocorre nas áreas fiscal, ambiental e educacional.</a:t>
            </a:r>
          </a:p>
          <a:p>
            <a:pPr marL="12700" algn="just">
              <a:lnSpc>
                <a:spcPct val="100000"/>
              </a:lnSpc>
              <a:spcBef>
                <a:spcPts val="105"/>
              </a:spcBef>
            </a:pPr>
            <a:endParaRPr sz="2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5060</Words>
  <Application>Microsoft Office PowerPoint</Application>
  <PresentationFormat>Widescreen</PresentationFormat>
  <Paragraphs>259</Paragraphs>
  <Slides>35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Apresentação do PowerPoint</vt:lpstr>
      <vt:lpstr>Daniel Mauricio Graduado em Letras - UFPR; Administração de Empresas - FESP; Direito - FARESC; Pós-graduado em Gestão Administrativa e Tributária – PUC/PR; Pós-Graduado em Gestão de Pessoas e Qualidade no Setor Público - SPEI; Pós-Graduado em Gestão Pública de Tecnologia da Informação – PUC/PR; Pós-Graduado em Gestão Pública – FAEL. É Auditor de Tributos Municipais da Secretaria Municipal de Finanças da Prefeitura Municipal de Curitiba; foi Diretor do Departamento de Rendas Mobiliárias da Secretaria Municipal de Finanças da Prefeitura Municipal de Curitiba; foi integrante do NAJ/SMF - Núcleo de Assessoramento Jurídico da Secretaria Municipal de Finanças de Curitiba; foi membro do CRT - Comissão de Recursos Tributários da Prefeitura Municipal de Curitiba; foi julgador tributário da Junta de Julgamento Tributário da Secretaria Municipal de Finanças da Prefeitura Municipal de Curitiba; foi integrante da Câmara Técnica Permanente da ABRASF – Associação dos Secretários de Finanças das Capitais, atualmente é Chefe de Serviços do Setor de Processos Administrativos da PMC.         </vt:lpstr>
      <vt:lpstr>Apresentação do PowerPoint</vt:lpstr>
      <vt:lpstr>conteúdo Programático</vt:lpstr>
      <vt:lpstr>Reforma até o momento!</vt:lpstr>
      <vt:lpstr>Fim da Guerra Fiscal </vt:lpstr>
      <vt:lpstr>Apresentação do PowerPoint</vt:lpstr>
      <vt:lpstr>Apresentação do PowerPoint</vt:lpstr>
      <vt:lpstr>Comitê Gestor do IBS e CBS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Repartição de Receitas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Denise Toniolo</cp:lastModifiedBy>
  <cp:revision>4</cp:revision>
  <dcterms:created xsi:type="dcterms:W3CDTF">2025-03-10T17:44:06Z</dcterms:created>
  <dcterms:modified xsi:type="dcterms:W3CDTF">2026-07-31T18:07:53Z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2025-02-06T00:00:00Z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2025-03-10T00:00:00Z</vt:filetime>
  </property>
  <property fmtid="{D5CDD505-2E9C-101B-9397-08002B2CF9AE}" pid="5" name="Producer">
    <vt:lpwstr>3-Heights(TM) PDF Security Shell 4.8.25.2 (http://www.pdf-tools.com)</vt:lpwstr>
  </property>
</Properties>
</file>